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>
      <p:cViewPr varScale="1">
        <p:scale>
          <a:sx n="78" d="100"/>
          <a:sy n="78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0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09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1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6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45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59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92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05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67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24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图片 10" descr="Machech_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08" y="764704"/>
            <a:ext cx="36480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艺术字 1"/>
          <p:cNvSpPr>
            <a:spLocks noChangeArrowheads="1" noChangeShapeType="1" noTextEdit="1"/>
          </p:cNvSpPr>
          <p:nvPr/>
        </p:nvSpPr>
        <p:spPr bwMode="auto">
          <a:xfrm>
            <a:off x="611559" y="2634109"/>
            <a:ext cx="8025773" cy="650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spc="0" dirty="0" smtClean="0">
                <a:ln w="9525">
                  <a:solidFill>
                    <a:srgbClr val="17365D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Arial Black"/>
              </a:rPr>
              <a:t>Shenzen Mactech Electronics Co., Ltd.</a:t>
            </a:r>
            <a:endParaRPr lang="en-US" sz="3600" spc="0" dirty="0">
              <a:ln w="9525">
                <a:solidFill>
                  <a:srgbClr val="17365D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Arial Black"/>
            </a:endParaRPr>
          </a:p>
        </p:txBody>
      </p:sp>
      <p:sp>
        <p:nvSpPr>
          <p:cNvPr id="5" name="艺术字 2"/>
          <p:cNvSpPr>
            <a:spLocks noChangeArrowheads="1" noChangeShapeType="1" noTextEdit="1"/>
          </p:cNvSpPr>
          <p:nvPr/>
        </p:nvSpPr>
        <p:spPr bwMode="auto">
          <a:xfrm>
            <a:off x="2495608" y="3354189"/>
            <a:ext cx="4257675" cy="650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spc="0" dirty="0" smtClean="0">
                <a:ln w="9525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1F497D"/>
                </a:solidFill>
                <a:effectLst/>
                <a:latin typeface="Arial Black"/>
              </a:rPr>
              <a:t>SMT SOLUTIONS</a:t>
            </a:r>
            <a:endParaRPr lang="en-US" sz="3600" spc="0" dirty="0">
              <a:ln w="9525">
                <a:solidFill>
                  <a:srgbClr val="1F497D"/>
                </a:solidFill>
                <a:round/>
                <a:headEnd/>
                <a:tailEnd/>
              </a:ln>
              <a:solidFill>
                <a:srgbClr val="1F497D"/>
              </a:solidFill>
              <a:effectLst/>
              <a:latin typeface="Arial Black"/>
            </a:endParaRPr>
          </a:p>
        </p:txBody>
      </p:sp>
      <p:sp>
        <p:nvSpPr>
          <p:cNvPr id="6" name="艺术字 2"/>
          <p:cNvSpPr>
            <a:spLocks noChangeArrowheads="1" noChangeShapeType="1" noTextEdit="1"/>
          </p:cNvSpPr>
          <p:nvPr/>
        </p:nvSpPr>
        <p:spPr bwMode="auto">
          <a:xfrm>
            <a:off x="1780130" y="5082381"/>
            <a:ext cx="5688631" cy="650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600" b="1" u="sng" dirty="0">
                <a:solidFill>
                  <a:schemeClr val="tx2"/>
                </a:solidFill>
                <a:ea typeface="標楷體" pitchFamily="65" charset="-120"/>
              </a:rPr>
              <a:t>JUKI Electronic FEEDER </a:t>
            </a:r>
            <a:r>
              <a:rPr lang="en-US" altLang="zh-CN" sz="3600" b="1" u="sng" dirty="0" smtClean="0">
                <a:solidFill>
                  <a:schemeClr val="tx2"/>
                </a:solidFill>
                <a:ea typeface="標楷體" pitchFamily="65" charset="-120"/>
              </a:rPr>
              <a:t>Evaluation Report</a:t>
            </a:r>
            <a:endParaRPr lang="en-US" altLang="zh-TW" sz="3600" b="1" u="sng" dirty="0">
              <a:solidFill>
                <a:schemeClr val="tx2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19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9"/>
          <p:cNvSpPr txBox="1">
            <a:spLocks noChangeArrowheads="1"/>
          </p:cNvSpPr>
          <p:nvPr/>
        </p:nvSpPr>
        <p:spPr bwMode="auto">
          <a:xfrm>
            <a:off x="71467" y="1340768"/>
            <a:ext cx="8786813" cy="584775"/>
          </a:xfrm>
          <a:prstGeom prst="rect">
            <a:avLst/>
          </a:prstGeom>
          <a:noFill/>
          <a:ln w="19050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zh-CN" sz="3200" b="1" u="sng" dirty="0">
                <a:solidFill>
                  <a:schemeClr val="tx2"/>
                </a:solidFill>
                <a:ea typeface="標楷體" pitchFamily="65" charset="-120"/>
              </a:rPr>
              <a:t>JUKI Electronic FEEDER </a:t>
            </a:r>
            <a:r>
              <a:rPr lang="en-US" altLang="zh-CN" sz="3200" b="1" u="sng" dirty="0" smtClean="0">
                <a:solidFill>
                  <a:schemeClr val="tx2"/>
                </a:solidFill>
                <a:ea typeface="標楷體" pitchFamily="65" charset="-120"/>
              </a:rPr>
              <a:t>Evaluation Report</a:t>
            </a:r>
            <a:endParaRPr lang="en-US" altLang="zh-TW" sz="3200" b="1" u="sng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626278" y="2282096"/>
            <a:ext cx="7858152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Efficiency </a:t>
            </a:r>
            <a:r>
              <a:rPr lang="en-US" sz="2000" b="1" dirty="0"/>
              <a:t>Comparison with MT Juki Electronic Feeder 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Pick </a:t>
            </a:r>
            <a:r>
              <a:rPr lang="en-US" sz="2000" b="1" dirty="0"/>
              <a:t>up Rate Comparison with MT Juki Electronic Feeder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Picture </a:t>
            </a:r>
            <a:r>
              <a:rPr lang="en-US" sz="2000" b="1" dirty="0"/>
              <a:t>Comparison between MT Electronic and Mechanical Feeder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Feeder </a:t>
            </a:r>
            <a:r>
              <a:rPr lang="en-US" sz="2000" b="1" dirty="0"/>
              <a:t>Calibration Comparison</a:t>
            </a:r>
          </a:p>
        </p:txBody>
      </p:sp>
      <p:pic>
        <p:nvPicPr>
          <p:cNvPr id="2050" name="图片 11" descr="Machech_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874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0"/>
          <p:cNvSpPr>
            <a:spLocks noChangeArrowheads="1"/>
          </p:cNvSpPr>
          <p:nvPr/>
        </p:nvSpPr>
        <p:spPr bwMode="auto">
          <a:xfrm>
            <a:off x="105350" y="821482"/>
            <a:ext cx="8931146" cy="45719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11" descr="Machech_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874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91808"/>
              </p:ext>
            </p:extLst>
          </p:nvPr>
        </p:nvGraphicFramePr>
        <p:xfrm>
          <a:off x="179512" y="2492896"/>
          <a:ext cx="8787603" cy="4145344"/>
        </p:xfrm>
        <a:graphic>
          <a:graphicData uri="http://schemas.openxmlformats.org/drawingml/2006/table">
            <a:tbl>
              <a:tblPr/>
              <a:tblGrid>
                <a:gridCol w="1058805"/>
                <a:gridCol w="1492024"/>
                <a:gridCol w="1492024"/>
                <a:gridCol w="1492024"/>
                <a:gridCol w="1492024"/>
                <a:gridCol w="1760702"/>
              </a:tblGrid>
              <a:tr h="1352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Machine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Type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Pick-up Rate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For 1PCB 2H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Pick-up Rate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For </a:t>
                      </a:r>
                      <a:r>
                        <a:rPr lang="en-US" sz="1100" kern="0" dirty="0"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Double PCB Panelization 2H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Double PCB Panelization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 efficiency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 of pick up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100" b="1" kern="0" dirty="0"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Pick-up rate by Double PCB Panelization and MT Electronic Feeder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Improved Efficiency by Double PCB Panelization and MT Electronic Feeder 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(%)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39983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54580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36.51%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67840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14400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31052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115.64%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39576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27.45%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34928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69120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97.89%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84521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22.28%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34800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66071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89.86%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76549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15.86%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760"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b="0" i="0" u="none" strike="noStrike" baseline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Efficiency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Improved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22.47%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09597"/>
              </p:ext>
            </p:extLst>
          </p:nvPr>
        </p:nvGraphicFramePr>
        <p:xfrm>
          <a:off x="180528" y="1052736"/>
          <a:ext cx="8855968" cy="1289685"/>
        </p:xfrm>
        <a:graphic>
          <a:graphicData uri="http://schemas.openxmlformats.org/drawingml/2006/table">
            <a:tbl>
              <a:tblPr/>
              <a:tblGrid>
                <a:gridCol w="8855968"/>
              </a:tblGrid>
              <a:tr h="57150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en-US" sz="2000" b="1" dirty="0" smtClean="0"/>
                        <a:t> Efficiency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en-US" altLang="zh-TW" sz="2000" b="0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Tested in 4 machines, each analyzed with Single PCB and Double PCB Panel production. The following are comparisons between Original Mechanical Feeder and MT Electronic Feeder; efficiency can be increased by 22.47% with MT Electronic feeder in Double PCB Panelization production.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矩形 20"/>
          <p:cNvSpPr>
            <a:spLocks noChangeArrowheads="1"/>
          </p:cNvSpPr>
          <p:nvPr/>
        </p:nvSpPr>
        <p:spPr bwMode="auto">
          <a:xfrm>
            <a:off x="105350" y="821482"/>
            <a:ext cx="8931146" cy="45719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11" descr="Machech_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624"/>
            <a:ext cx="1874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59215"/>
              </p:ext>
            </p:extLst>
          </p:nvPr>
        </p:nvGraphicFramePr>
        <p:xfrm>
          <a:off x="113257" y="1460743"/>
          <a:ext cx="8917517" cy="5280625"/>
        </p:xfrm>
        <a:graphic>
          <a:graphicData uri="http://schemas.openxmlformats.org/drawingml/2006/table">
            <a:tbl>
              <a:tblPr/>
              <a:tblGrid>
                <a:gridCol w="1055773"/>
                <a:gridCol w="1146268"/>
                <a:gridCol w="965278"/>
                <a:gridCol w="1255616"/>
                <a:gridCol w="1417754"/>
                <a:gridCol w="1553496"/>
                <a:gridCol w="1523332"/>
              </a:tblGrid>
              <a:tr h="39526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Pick up error rate using MT Juki Electronic Feeder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Machine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Pick-up Attempts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0" dirty="0"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Pick-up Rate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0" dirty="0"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Component Mounted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Pick-up error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Pick-up</a:t>
                      </a: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 rate (%)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SimSun"/>
                          <a:cs typeface="Times New Roman"/>
                        </a:rPr>
                        <a:t>Pick-up error Rate</a:t>
                      </a: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Times New Roman"/>
                          <a:cs typeface="Times New Roman"/>
                        </a:rPr>
                        <a:t> (%)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627903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627705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626806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198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99.969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0.031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113605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113571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113406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34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99.978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0.022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326648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326281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325358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367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99.887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0.113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169483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169402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169216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81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99.95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0.023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4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4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4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4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Average Pick-up Error Rate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0.04725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73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Pick up error rate using original mechanical Feeder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Machine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Pick up Attempts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Pick Up Rate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MS Gothic"/>
                        </a:rPr>
                        <a:t>Component Mounted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Pick up error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Pick up rate (%)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Pick up error Rate (%)</a:t>
                      </a:r>
                      <a:endParaRPr lang="en-US" sz="105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456974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456785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357548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357347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324876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324712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293356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293223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99.582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85"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Average Pick-up Error Rate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CN" altLang="en-US" sz="1200" b="0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22468"/>
              </p:ext>
            </p:extLst>
          </p:nvPr>
        </p:nvGraphicFramePr>
        <p:xfrm>
          <a:off x="178786" y="976531"/>
          <a:ext cx="8785702" cy="436245"/>
        </p:xfrm>
        <a:graphic>
          <a:graphicData uri="http://schemas.openxmlformats.org/drawingml/2006/table">
            <a:tbl>
              <a:tblPr/>
              <a:tblGrid>
                <a:gridCol w="8785702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data from 4 production machine. Average pick up error by MT Juki Electronic Feeder is 0.47%, while average pick up error for Original Mechanical Feeder is 3.6%. Pick-up rate error drops down by 0.3% using MT Electronic feeder.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113258" y="620688"/>
            <a:ext cx="235769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TW" sz="2000" b="1" dirty="0">
                <a:ea typeface="標楷體" pitchFamily="65" charset="-120"/>
              </a:rPr>
              <a:t>2. </a:t>
            </a:r>
            <a:r>
              <a:rPr lang="en-US" altLang="zh-TW" sz="2000" b="1" dirty="0" smtClean="0">
                <a:ea typeface="標楷體" pitchFamily="65" charset="-120"/>
              </a:rPr>
              <a:t>Pick-up Rate Error</a:t>
            </a:r>
            <a:endParaRPr lang="zh-TW" altLang="en-US" sz="2000" b="1" dirty="0">
              <a:ea typeface="標楷體" pitchFamily="65" charset="-120"/>
            </a:endParaRPr>
          </a:p>
        </p:txBody>
      </p:sp>
      <p:sp>
        <p:nvSpPr>
          <p:cNvPr id="8" name="矩形 20"/>
          <p:cNvSpPr>
            <a:spLocks noChangeArrowheads="1"/>
          </p:cNvSpPr>
          <p:nvPr/>
        </p:nvSpPr>
        <p:spPr bwMode="auto">
          <a:xfrm>
            <a:off x="105350" y="620688"/>
            <a:ext cx="8931146" cy="45719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44624"/>
            <a:ext cx="9162256" cy="6698088"/>
            <a:chOff x="0" y="17060"/>
            <a:chExt cx="9162256" cy="669808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388"/>
            <a:stretch/>
          </p:blipFill>
          <p:spPr>
            <a:xfrm>
              <a:off x="0" y="17060"/>
              <a:ext cx="9144000" cy="34119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56" y="3217991"/>
              <a:ext cx="9144000" cy="349715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6" name="矩形 4"/>
            <p:cNvSpPr>
              <a:spLocks noChangeArrowheads="1"/>
            </p:cNvSpPr>
            <p:nvPr/>
          </p:nvSpPr>
          <p:spPr bwMode="auto">
            <a:xfrm>
              <a:off x="69126" y="2770994"/>
              <a:ext cx="2270626" cy="36997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FF0000"/>
              </a:solidFill>
              <a:round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762000"/>
              <a:r>
                <a:rPr lang="en-US" altLang="zh-CN" b="1" dirty="0" smtClean="0">
                  <a:latin typeface="標楷體" pitchFamily="65" charset="-120"/>
                  <a:ea typeface="標楷體" pitchFamily="65" charset="-120"/>
                </a:rPr>
                <a:t>Electronic Feeder</a:t>
              </a:r>
              <a:endParaRPr lang="zh-TW" altLang="en-US" b="1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" name="矩形 5"/>
            <p:cNvSpPr>
              <a:spLocks noChangeArrowheads="1"/>
            </p:cNvSpPr>
            <p:nvPr/>
          </p:nvSpPr>
          <p:spPr bwMode="auto">
            <a:xfrm>
              <a:off x="285750" y="6155370"/>
              <a:ext cx="2164388" cy="36997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FF0000"/>
              </a:solidFill>
              <a:round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762000"/>
              <a:r>
                <a:rPr lang="en-US" altLang="zh-CN" b="1" dirty="0" smtClean="0">
                  <a:latin typeface="標楷體" pitchFamily="65" charset="-120"/>
                  <a:ea typeface="標楷體" pitchFamily="65" charset="-120"/>
                </a:rPr>
                <a:t>Mechanical Feeder</a:t>
              </a:r>
              <a:endParaRPr lang="zh-TW" altLang="en-US" b="1" dirty="0"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8" name="图片 11" descr="Machech_F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9163" y="5951666"/>
              <a:ext cx="1874837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r="39456" b="2281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347</Words>
  <Application>Microsoft Office PowerPoint</Application>
  <PresentationFormat>On-screen Show (4:3)</PresentationFormat>
  <Paragraphs>121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Amor</dc:creator>
  <cp:lastModifiedBy>Amor</cp:lastModifiedBy>
  <cp:revision>29</cp:revision>
  <dcterms:created xsi:type="dcterms:W3CDTF">2016-11-05T03:44:00Z</dcterms:created>
  <dcterms:modified xsi:type="dcterms:W3CDTF">2017-10-13T08:04:02Z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