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364" autoAdjust="0"/>
  </p:normalViewPr>
  <p:slideViewPr>
    <p:cSldViewPr>
      <p:cViewPr varScale="1">
        <p:scale>
          <a:sx n="78" d="100"/>
          <a:sy n="78" d="100"/>
        </p:scale>
        <p:origin x="-15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8062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109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718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76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481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8452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8595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692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3052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0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967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2017/10/13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0241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图片 10" descr="Machech_F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408" y="764704"/>
            <a:ext cx="36480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艺术字 1"/>
          <p:cNvSpPr>
            <a:spLocks noChangeArrowheads="1" noChangeShapeType="1" noTextEdit="1"/>
          </p:cNvSpPr>
          <p:nvPr/>
        </p:nvSpPr>
        <p:spPr bwMode="auto">
          <a:xfrm>
            <a:off x="611559" y="2634109"/>
            <a:ext cx="8025773" cy="6508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spc="0" dirty="0" smtClean="0">
                <a:ln w="9525">
                  <a:solidFill>
                    <a:srgbClr val="17365D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Arial Black"/>
              </a:rPr>
              <a:t>Shenzen Mactech Electronics Co., Ltd.</a:t>
            </a:r>
            <a:endParaRPr lang="en-US" sz="3600" spc="0" dirty="0">
              <a:ln w="9525">
                <a:solidFill>
                  <a:srgbClr val="17365D"/>
                </a:solidFill>
                <a:round/>
                <a:headEnd/>
                <a:tailEnd/>
              </a:ln>
              <a:solidFill>
                <a:srgbClr val="0070C0"/>
              </a:solidFill>
              <a:effectLst/>
              <a:latin typeface="Arial Black"/>
            </a:endParaRPr>
          </a:p>
        </p:txBody>
      </p:sp>
      <p:sp>
        <p:nvSpPr>
          <p:cNvPr id="5" name="艺术字 2"/>
          <p:cNvSpPr>
            <a:spLocks noChangeArrowheads="1" noChangeShapeType="1" noTextEdit="1"/>
          </p:cNvSpPr>
          <p:nvPr/>
        </p:nvSpPr>
        <p:spPr bwMode="auto">
          <a:xfrm>
            <a:off x="2495608" y="3354189"/>
            <a:ext cx="4257675" cy="6508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spc="0" dirty="0" smtClean="0">
                <a:ln w="9525">
                  <a:solidFill>
                    <a:srgbClr val="1F497D"/>
                  </a:solidFill>
                  <a:round/>
                  <a:headEnd/>
                  <a:tailEnd/>
                </a:ln>
                <a:solidFill>
                  <a:srgbClr val="1F497D"/>
                </a:solidFill>
                <a:effectLst/>
                <a:latin typeface="Arial Black"/>
              </a:rPr>
              <a:t>SMT SOLUTIONS</a:t>
            </a:r>
            <a:endParaRPr lang="en-US" sz="3600" spc="0" dirty="0">
              <a:ln w="9525">
                <a:solidFill>
                  <a:srgbClr val="1F497D"/>
                </a:solidFill>
                <a:round/>
                <a:headEnd/>
                <a:tailEnd/>
              </a:ln>
              <a:solidFill>
                <a:srgbClr val="1F497D"/>
              </a:solidFill>
              <a:effectLst/>
              <a:latin typeface="Arial Black"/>
            </a:endParaRPr>
          </a:p>
        </p:txBody>
      </p:sp>
      <p:sp>
        <p:nvSpPr>
          <p:cNvPr id="6" name="艺术字 2"/>
          <p:cNvSpPr>
            <a:spLocks noChangeArrowheads="1" noChangeShapeType="1" noTextEdit="1"/>
          </p:cNvSpPr>
          <p:nvPr/>
        </p:nvSpPr>
        <p:spPr bwMode="auto">
          <a:xfrm>
            <a:off x="1780130" y="5082381"/>
            <a:ext cx="5688631" cy="6508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zh-CN" sz="3600" b="1" u="sng" dirty="0">
                <a:solidFill>
                  <a:schemeClr val="tx2"/>
                </a:solidFill>
                <a:ea typeface="標楷體" pitchFamily="65" charset="-120"/>
              </a:rPr>
              <a:t>JUKI Electronic FEEDER </a:t>
            </a:r>
            <a:r>
              <a:rPr lang="en-US" altLang="zh-CN" sz="3600" b="1" u="sng" dirty="0" smtClean="0">
                <a:solidFill>
                  <a:schemeClr val="tx2"/>
                </a:solidFill>
                <a:ea typeface="標楷體" pitchFamily="65" charset="-120"/>
              </a:rPr>
              <a:t>Evaluation Report</a:t>
            </a:r>
            <a:endParaRPr lang="en-US" altLang="zh-TW" sz="3600" b="1" u="sng" dirty="0">
              <a:solidFill>
                <a:schemeClr val="tx2"/>
              </a:solidFill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5194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9"/>
          <p:cNvSpPr txBox="1">
            <a:spLocks noChangeArrowheads="1"/>
          </p:cNvSpPr>
          <p:nvPr/>
        </p:nvSpPr>
        <p:spPr bwMode="auto">
          <a:xfrm>
            <a:off x="71467" y="1340768"/>
            <a:ext cx="8786813" cy="584775"/>
          </a:xfrm>
          <a:prstGeom prst="rect">
            <a:avLst/>
          </a:prstGeom>
          <a:noFill/>
          <a:ln w="19050" algn="ctr">
            <a:noFill/>
            <a:miter lim="800000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PMingLiU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PMingLiU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PMingLiU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PMingLiU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PMingLiU" pitchFamily="18" charset="-12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zh-CN" sz="3200" b="1" u="sng" dirty="0">
                <a:solidFill>
                  <a:schemeClr val="tx2"/>
                </a:solidFill>
                <a:ea typeface="標楷體" pitchFamily="65" charset="-120"/>
              </a:rPr>
              <a:t>JUKI Electronic FEEDER </a:t>
            </a:r>
            <a:r>
              <a:rPr lang="en-US" altLang="zh-CN" sz="3200" b="1" u="sng" dirty="0" smtClean="0">
                <a:solidFill>
                  <a:schemeClr val="tx2"/>
                </a:solidFill>
                <a:ea typeface="標楷體" pitchFamily="65" charset="-120"/>
              </a:rPr>
              <a:t>Evaluation Report</a:t>
            </a:r>
            <a:endParaRPr lang="en-US" altLang="zh-TW" sz="3200" b="1" u="sng" dirty="0" smtClean="0">
              <a:solidFill>
                <a:schemeClr val="tx2"/>
              </a:solidFill>
              <a:ea typeface="標楷體" pitchFamily="65" charset="-120"/>
            </a:endParaRPr>
          </a:p>
        </p:txBody>
      </p:sp>
      <p:sp>
        <p:nvSpPr>
          <p:cNvPr id="7" name="矩形 4"/>
          <p:cNvSpPr>
            <a:spLocks noChangeArrowheads="1"/>
          </p:cNvSpPr>
          <p:nvPr/>
        </p:nvSpPr>
        <p:spPr bwMode="auto">
          <a:xfrm>
            <a:off x="626278" y="2282096"/>
            <a:ext cx="7858152" cy="19389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 smtClean="0"/>
              <a:t>Efficiency </a:t>
            </a:r>
            <a:r>
              <a:rPr lang="en-US" sz="2000" b="1" dirty="0"/>
              <a:t>Comparison with MT Juki Electronic Feeder </a:t>
            </a:r>
          </a:p>
          <a:p>
            <a:pPr marL="514350" indent="-5143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 smtClean="0"/>
              <a:t>Pick </a:t>
            </a:r>
            <a:r>
              <a:rPr lang="en-US" sz="2000" b="1" dirty="0"/>
              <a:t>up Rate Comparison with MT Juki Electronic Feeder</a:t>
            </a:r>
          </a:p>
          <a:p>
            <a:pPr marL="514350" indent="-5143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 smtClean="0"/>
              <a:t>Picture </a:t>
            </a:r>
            <a:r>
              <a:rPr lang="en-US" sz="2000" b="1" dirty="0"/>
              <a:t>Comparison between MT Electronic and Mechanical Feeder</a:t>
            </a:r>
          </a:p>
          <a:p>
            <a:pPr marL="514350" indent="-5143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1" dirty="0" smtClean="0"/>
              <a:t>Feeder </a:t>
            </a:r>
            <a:r>
              <a:rPr lang="en-US" sz="2000" b="1" dirty="0"/>
              <a:t>Calibration Comparison</a:t>
            </a:r>
          </a:p>
        </p:txBody>
      </p:sp>
      <p:pic>
        <p:nvPicPr>
          <p:cNvPr id="2050" name="图片 11" descr="Machech_F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16632"/>
            <a:ext cx="187483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0"/>
          <p:cNvSpPr>
            <a:spLocks noChangeArrowheads="1"/>
          </p:cNvSpPr>
          <p:nvPr/>
        </p:nvSpPr>
        <p:spPr bwMode="auto">
          <a:xfrm>
            <a:off x="105350" y="821482"/>
            <a:ext cx="8931146" cy="45719"/>
          </a:xfrm>
          <a:prstGeom prst="rect">
            <a:avLst/>
          </a:prstGeom>
          <a:solidFill>
            <a:srgbClr val="1F497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11" descr="Machech_F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16632"/>
            <a:ext cx="187483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591808"/>
              </p:ext>
            </p:extLst>
          </p:nvPr>
        </p:nvGraphicFramePr>
        <p:xfrm>
          <a:off x="179512" y="2492896"/>
          <a:ext cx="8787603" cy="4145344"/>
        </p:xfrm>
        <a:graphic>
          <a:graphicData uri="http://schemas.openxmlformats.org/drawingml/2006/table">
            <a:tbl>
              <a:tblPr/>
              <a:tblGrid>
                <a:gridCol w="1058805"/>
                <a:gridCol w="1492024"/>
                <a:gridCol w="1492024"/>
                <a:gridCol w="1492024"/>
                <a:gridCol w="1492024"/>
                <a:gridCol w="1760702"/>
              </a:tblGrid>
              <a:tr h="13525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SimSun"/>
                          <a:cs typeface="Times New Roman"/>
                        </a:rPr>
                        <a:t>Machine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SimSun"/>
                          <a:cs typeface="Times New Roman"/>
                        </a:rPr>
                        <a:t>Type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SimSun"/>
                          <a:cs typeface="Times New Roman"/>
                        </a:rPr>
                        <a:t>Pick-up Rate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SimSun"/>
                          <a:cs typeface="Times New Roman"/>
                        </a:rPr>
                        <a:t>For 1PCB 2H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SimSun"/>
                          <a:cs typeface="Times New Roman"/>
                        </a:rPr>
                        <a:t>Pick-up Rate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SimSun"/>
                          <a:cs typeface="Times New Roman"/>
                        </a:rPr>
                        <a:t>For </a:t>
                      </a:r>
                      <a:r>
                        <a:rPr lang="en-US" sz="1100" kern="0" dirty="0">
                          <a:effectLst/>
                          <a:latin typeface="Calibri Light"/>
                          <a:ea typeface="SimSun"/>
                          <a:cs typeface="Times New Roman"/>
                        </a:rPr>
                        <a:t>Double PCB Panelization 2H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0" dirty="0">
                          <a:effectLst/>
                          <a:latin typeface="Calibri Light"/>
                          <a:ea typeface="SimSun"/>
                          <a:cs typeface="Times New Roman"/>
                        </a:rPr>
                        <a:t>Double PCB Panelization</a:t>
                      </a: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Times New Roman"/>
                          <a:cs typeface="Times New Roman"/>
                        </a:rPr>
                        <a:t> efficiency</a:t>
                      </a: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SimSun"/>
                          <a:cs typeface="Times New Roman"/>
                        </a:rPr>
                        <a:t> of pick up</a:t>
                      </a: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100" b="1" kern="0" dirty="0">
                          <a:effectLst/>
                          <a:latin typeface="Calibri Light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Times New Roman"/>
                          <a:cs typeface="Times New Roman"/>
                        </a:rPr>
                        <a:t>)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0" dirty="0">
                          <a:effectLst/>
                          <a:latin typeface="Calibri Light"/>
                          <a:ea typeface="SimSun"/>
                          <a:cs typeface="Times New Roman"/>
                        </a:rPr>
                        <a:t>Pick-up rate by Double PCB Panelization and MT Electronic Feeder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0" dirty="0">
                          <a:effectLst/>
                          <a:latin typeface="Calibri Light"/>
                          <a:ea typeface="SimSun"/>
                          <a:cs typeface="Times New Roman"/>
                        </a:rPr>
                        <a:t>Improved Efficiency by Double PCB Panelization and MT Electronic Feeder </a:t>
                      </a: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Times New Roman"/>
                          <a:cs typeface="Times New Roman"/>
                        </a:rPr>
                        <a:t>(%)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2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39983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54580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36.51%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67840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24.29%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2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14400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31052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115.64%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39576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27.45%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2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34928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69120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97.89%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84521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22.28%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2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34800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66071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89.86%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76549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15.86%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1760"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600" b="0" i="0" u="none" strike="noStrike" baseline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Efficiency 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Improved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22.47%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309597"/>
              </p:ext>
            </p:extLst>
          </p:nvPr>
        </p:nvGraphicFramePr>
        <p:xfrm>
          <a:off x="180528" y="1052736"/>
          <a:ext cx="8855968" cy="1289685"/>
        </p:xfrm>
        <a:graphic>
          <a:graphicData uri="http://schemas.openxmlformats.org/drawingml/2006/table">
            <a:tbl>
              <a:tblPr/>
              <a:tblGrid>
                <a:gridCol w="8855968"/>
              </a:tblGrid>
              <a:tr h="57150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1.</a:t>
                      </a:r>
                      <a:r>
                        <a:rPr lang="en-US" sz="2000" b="1" dirty="0" smtClean="0"/>
                        <a:t> Efficiency</a:t>
                      </a:r>
                      <a:r>
                        <a:rPr lang="zh-TW" altLang="en-US" sz="20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  <a:endParaRPr lang="en-US" altLang="zh-TW" sz="2000" b="0" i="0" u="none" strike="noStrike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l" fontAlgn="ctr"/>
                      <a:r>
                        <a:rPr lang="en-US" altLang="zh-CN" sz="16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Tested in 4 machines, each analyzed with Single PCB and Double PCB Panel production. The following are comparisons between Original Mechanical Feeder and MT Electronic Feeder; efficiency can be increased by 22.47% with MT Electronic feeder in Double PCB Panelization production.</a:t>
                      </a:r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矩形 20"/>
          <p:cNvSpPr>
            <a:spLocks noChangeArrowheads="1"/>
          </p:cNvSpPr>
          <p:nvPr/>
        </p:nvSpPr>
        <p:spPr bwMode="auto">
          <a:xfrm>
            <a:off x="105350" y="821482"/>
            <a:ext cx="8931146" cy="45719"/>
          </a:xfrm>
          <a:prstGeom prst="rect">
            <a:avLst/>
          </a:prstGeom>
          <a:solidFill>
            <a:srgbClr val="1F497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11" descr="Machech_F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4624"/>
            <a:ext cx="1874837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559215"/>
              </p:ext>
            </p:extLst>
          </p:nvPr>
        </p:nvGraphicFramePr>
        <p:xfrm>
          <a:off x="113257" y="1460743"/>
          <a:ext cx="8917517" cy="5280625"/>
        </p:xfrm>
        <a:graphic>
          <a:graphicData uri="http://schemas.openxmlformats.org/drawingml/2006/table">
            <a:tbl>
              <a:tblPr/>
              <a:tblGrid>
                <a:gridCol w="1055773"/>
                <a:gridCol w="1146268"/>
                <a:gridCol w="965278"/>
                <a:gridCol w="1255616"/>
                <a:gridCol w="1417754"/>
                <a:gridCol w="1553496"/>
                <a:gridCol w="1523332"/>
              </a:tblGrid>
              <a:tr h="39526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Pick up error rate using MT Juki Electronic Feeder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54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SimSun"/>
                          <a:cs typeface="Times New Roman"/>
                        </a:rPr>
                        <a:t>Machine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SimSun"/>
                          <a:cs typeface="Times New Roman"/>
                        </a:rPr>
                        <a:t>Pick-up Attempts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0" dirty="0">
                          <a:effectLst/>
                          <a:latin typeface="Calibri Light"/>
                          <a:ea typeface="Times New Roman"/>
                          <a:cs typeface="Times New Roman"/>
                        </a:rPr>
                        <a:t>Pick-up Rate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0" dirty="0">
                          <a:effectLst/>
                          <a:latin typeface="Calibri Light"/>
                          <a:ea typeface="Times New Roman"/>
                          <a:cs typeface="Times New Roman"/>
                        </a:rPr>
                        <a:t>Component Mounted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SimSun"/>
                          <a:cs typeface="Times New Roman"/>
                        </a:rPr>
                        <a:t>Pick-up error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SimSun"/>
                          <a:cs typeface="Times New Roman"/>
                        </a:rPr>
                        <a:t>Pick-up</a:t>
                      </a:r>
                      <a:r>
                        <a:rPr lang="en-US" sz="1000" b="1" kern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Times New Roman"/>
                          <a:cs typeface="Times New Roman"/>
                        </a:rPr>
                        <a:t> rate (%)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b="1" kern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SimSun"/>
                          <a:cs typeface="Times New Roman"/>
                        </a:rPr>
                        <a:t>Pick-up error Rate</a:t>
                      </a:r>
                      <a:r>
                        <a:rPr lang="en-US" sz="1000" b="1" kern="0" dirty="0">
                          <a:solidFill>
                            <a:srgbClr val="000000"/>
                          </a:solidFill>
                          <a:effectLst/>
                          <a:latin typeface="Calibri Light"/>
                          <a:ea typeface="Times New Roman"/>
                          <a:cs typeface="Times New Roman"/>
                        </a:rPr>
                        <a:t> (%)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627903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627705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626806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198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99.969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0.031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113605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113571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113406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34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99.978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0.022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326648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326281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325358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367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99.887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0.113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169483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169402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169216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81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99.95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0.023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85"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400" b="0" i="0" u="none" strike="noStrike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7736" marR="7736" marT="77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400" b="0" i="0" u="none" strike="noStrike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7736" marR="7736" marT="77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400" b="0" i="0" u="none" strike="noStrike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7736" marR="7736" marT="77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400" b="0" i="0" u="none" strike="noStrike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7736" marR="7736" marT="773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7736" marR="7736" marT="77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2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Average Pick-up Error Rate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0.04725</a:t>
                      </a: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973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Pick up error rate using original mechanical Feeder</a:t>
                      </a:r>
                      <a:endParaRPr lang="zh-TW" altLang="en-US" sz="1800" b="1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254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Machine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Pick up Attempts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Pick Up Rate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MS Gothic"/>
                          <a:cs typeface="MS Gothic"/>
                        </a:rPr>
                        <a:t>Component Mounted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Pick up error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Pick up rate (%)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kern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Pick up error Rate (%)</a:t>
                      </a:r>
                      <a:endParaRPr lang="en-US" sz="1050" kern="100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456974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456785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99.619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357548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357347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99.667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324876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324712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99.695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7736" marR="7736" marT="77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TW" sz="14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293356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293223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99.582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85"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400" b="0" i="0" u="none" strike="noStrike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200" b="0" i="0" u="none" strike="noStrike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Average Pick-up Error Rate</a:t>
                      </a:r>
                      <a:r>
                        <a:rPr lang="zh-TW" altLang="en-US" sz="1200" b="0" i="0" u="none" strike="noStrike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：</a:t>
                      </a:r>
                      <a:endParaRPr lang="zh-CN" altLang="en-US" sz="1200" b="0" i="0" u="none" strike="noStrike" dirty="0" smtClean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algn="ctr" rtl="0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0.359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722468"/>
              </p:ext>
            </p:extLst>
          </p:nvPr>
        </p:nvGraphicFramePr>
        <p:xfrm>
          <a:off x="178786" y="976531"/>
          <a:ext cx="8785702" cy="436245"/>
        </p:xfrm>
        <a:graphic>
          <a:graphicData uri="http://schemas.openxmlformats.org/drawingml/2006/table">
            <a:tbl>
              <a:tblPr/>
              <a:tblGrid>
                <a:gridCol w="8785702"/>
              </a:tblGrid>
              <a:tr h="285752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Export data from 4 production machine. Average pick up error by MT Juki Electronic Feeder is 0.47%, while average pick up error for Original Mechanical Feeder is 3.6%. Pick-up rate error drops down by 0.3% using MT Electronic feeder.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矩形 4"/>
          <p:cNvSpPr>
            <a:spLocks noChangeArrowheads="1"/>
          </p:cNvSpPr>
          <p:nvPr/>
        </p:nvSpPr>
        <p:spPr bwMode="auto">
          <a:xfrm>
            <a:off x="113258" y="620688"/>
            <a:ext cx="2357697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TW" sz="2000" b="1" dirty="0">
                <a:ea typeface="標楷體" pitchFamily="65" charset="-120"/>
              </a:rPr>
              <a:t>2. </a:t>
            </a:r>
            <a:r>
              <a:rPr lang="en-US" altLang="zh-TW" sz="2000" b="1" dirty="0" smtClean="0">
                <a:ea typeface="標楷體" pitchFamily="65" charset="-120"/>
              </a:rPr>
              <a:t>Pick-up Rate Error</a:t>
            </a:r>
            <a:endParaRPr lang="zh-TW" altLang="en-US" sz="2000" b="1" dirty="0">
              <a:ea typeface="標楷體" pitchFamily="65" charset="-120"/>
            </a:endParaRPr>
          </a:p>
        </p:txBody>
      </p:sp>
      <p:sp>
        <p:nvSpPr>
          <p:cNvPr id="8" name="矩形 20"/>
          <p:cNvSpPr>
            <a:spLocks noChangeArrowheads="1"/>
          </p:cNvSpPr>
          <p:nvPr/>
        </p:nvSpPr>
        <p:spPr bwMode="auto">
          <a:xfrm>
            <a:off x="105350" y="620688"/>
            <a:ext cx="8931146" cy="45719"/>
          </a:xfrm>
          <a:prstGeom prst="rect">
            <a:avLst/>
          </a:prstGeom>
          <a:solidFill>
            <a:srgbClr val="1F497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44624"/>
            <a:ext cx="9162256" cy="6698088"/>
            <a:chOff x="0" y="17060"/>
            <a:chExt cx="9162256" cy="6698088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r="388"/>
            <a:stretch/>
          </p:blipFill>
          <p:spPr>
            <a:xfrm>
              <a:off x="0" y="17060"/>
              <a:ext cx="9144000" cy="341194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8256" y="3217991"/>
              <a:ext cx="9144000" cy="3497157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</p:pic>
        <p:sp>
          <p:nvSpPr>
            <p:cNvPr id="6" name="矩形 4"/>
            <p:cNvSpPr>
              <a:spLocks noChangeArrowheads="1"/>
            </p:cNvSpPr>
            <p:nvPr/>
          </p:nvSpPr>
          <p:spPr bwMode="auto">
            <a:xfrm>
              <a:off x="69126" y="2770994"/>
              <a:ext cx="2270626" cy="369974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rgbClr val="FF0000"/>
              </a:solidFill>
              <a:round/>
            </a:ln>
          </p:spPr>
          <p:txBody>
            <a:bodyPr wrap="square" lIns="92075" tIns="46038" rIns="92075" bIns="46038">
              <a:spAutoFit/>
            </a:bodyPr>
            <a:lstStyle/>
            <a:p>
              <a:pPr defTabSz="762000"/>
              <a:r>
                <a:rPr lang="en-US" altLang="zh-CN" b="1" dirty="0" smtClean="0">
                  <a:latin typeface="標楷體" pitchFamily="65" charset="-120"/>
                  <a:ea typeface="標楷體" pitchFamily="65" charset="-120"/>
                </a:rPr>
                <a:t>Electronic Feeder</a:t>
              </a:r>
              <a:endParaRPr lang="zh-TW" altLang="en-US" b="1" dirty="0"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7" name="矩形 5"/>
            <p:cNvSpPr>
              <a:spLocks noChangeArrowheads="1"/>
            </p:cNvSpPr>
            <p:nvPr/>
          </p:nvSpPr>
          <p:spPr bwMode="auto">
            <a:xfrm>
              <a:off x="285750" y="6155370"/>
              <a:ext cx="2164388" cy="369974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rgbClr val="FF0000"/>
              </a:solidFill>
              <a:round/>
            </a:ln>
          </p:spPr>
          <p:txBody>
            <a:bodyPr wrap="square" lIns="92075" tIns="46038" rIns="92075" bIns="46038">
              <a:spAutoFit/>
            </a:bodyPr>
            <a:lstStyle/>
            <a:p>
              <a:pPr defTabSz="762000"/>
              <a:r>
                <a:rPr lang="en-US" altLang="zh-CN" b="1" dirty="0" smtClean="0">
                  <a:latin typeface="標楷體" pitchFamily="65" charset="-120"/>
                  <a:ea typeface="標楷體" pitchFamily="65" charset="-120"/>
                </a:rPr>
                <a:t>Mechanical Feeder</a:t>
              </a:r>
              <a:endParaRPr lang="zh-TW" altLang="en-US" b="1" dirty="0">
                <a:latin typeface="標楷體" pitchFamily="65" charset="-120"/>
                <a:ea typeface="標楷體" pitchFamily="65" charset="-120"/>
              </a:endParaRPr>
            </a:p>
          </p:txBody>
        </p:sp>
        <p:pic>
          <p:nvPicPr>
            <p:cNvPr id="8" name="图片 11" descr="Machech_FB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69163" y="5951666"/>
              <a:ext cx="1874837" cy="704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/>
          <a:srcRect r="39456" b="2281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</TotalTime>
  <Words>347</Words>
  <Application>Microsoft Office PowerPoint</Application>
  <PresentationFormat>On-screen Show (4:3)</PresentationFormat>
  <Paragraphs>121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Amor</dc:creator>
  <cp:lastModifiedBy>Amor</cp:lastModifiedBy>
  <cp:revision>29</cp:revision>
  <dcterms:created xsi:type="dcterms:W3CDTF">2016-11-05T03:44:00Z</dcterms:created>
  <dcterms:modified xsi:type="dcterms:W3CDTF">2017-10-13T08:04:02Z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2052-10.1.0.6876</vt:lpwstr>
  </property>
</Properties>
</file>